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6" r:id="rId2"/>
  </p:sldIdLst>
  <p:sldSz cx="12192000" cy="6858000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74FB"/>
    <a:srgbClr val="9C3C9E"/>
    <a:srgbClr val="AC75D5"/>
    <a:srgbClr val="A7FFCF"/>
    <a:srgbClr val="71FFB1"/>
    <a:srgbClr val="00FCF6"/>
    <a:srgbClr val="A7E8FF"/>
    <a:srgbClr val="229A3F"/>
    <a:srgbClr val="9BFFFF"/>
    <a:srgbClr val="6D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847" autoAdjust="0"/>
    <p:restoredTop sz="94660"/>
  </p:normalViewPr>
  <p:slideViewPr>
    <p:cSldViewPr snapToGrid="0">
      <p:cViewPr>
        <p:scale>
          <a:sx n="125" d="100"/>
          <a:sy n="125" d="100"/>
        </p:scale>
        <p:origin x="-150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2755"/>
          </a:xfrm>
          <a:prstGeom prst="rect">
            <a:avLst/>
          </a:prstGeom>
        </p:spPr>
        <p:txBody>
          <a:bodyPr vert="horz" lIns="96616" tIns="48308" rIns="96616" bIns="48308" rtlCol="0"/>
          <a:lstStyle>
            <a:lvl1pPr algn="r">
              <a:defRPr sz="1300"/>
            </a:lvl1pPr>
          </a:lstStyle>
          <a:p>
            <a:fld id="{C28E9006-6465-444A-BFAE-02464AA7801E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6" tIns="48308" rIns="96616" bIns="4830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8817" y="4822269"/>
            <a:ext cx="5510530" cy="3945493"/>
          </a:xfrm>
          <a:prstGeom prst="rect">
            <a:avLst/>
          </a:prstGeom>
        </p:spPr>
        <p:txBody>
          <a:bodyPr vert="horz" lIns="96616" tIns="48308" rIns="96616" bIns="48308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901698" y="9517547"/>
            <a:ext cx="2984871" cy="502754"/>
          </a:xfrm>
          <a:prstGeom prst="rect">
            <a:avLst/>
          </a:prstGeom>
        </p:spPr>
        <p:txBody>
          <a:bodyPr vert="horz" lIns="96616" tIns="48308" rIns="96616" bIns="48308" rtlCol="0" anchor="b"/>
          <a:lstStyle>
            <a:lvl1pPr algn="r">
              <a:defRPr sz="1300"/>
            </a:lvl1pPr>
          </a:lstStyle>
          <a:p>
            <a:fld id="{FAEE7729-095A-482D-B8A9-9A6E059496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877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otes Placeholder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37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698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986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3683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7CF33-98E0-4F58-8120-25B2B4C7F3F3}" type="datetimeFigureOut">
              <a:rPr lang="en-US"/>
              <a:pPr>
                <a:defRPr/>
              </a:pPr>
              <a:t>8/3/2021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DB43D4-8659-4F1B-9453-A15DA4939EBF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341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62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091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181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707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30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5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0634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1261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FD6D-3F13-410C-9DC4-DBA1DEF37B79}" type="datetimeFigureOut">
              <a:rPr lang="ru-RU" smtClean="0"/>
              <a:pPr/>
              <a:t>03.08.2021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6388-E0FB-43ED-8644-9219DAECC1D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791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jpe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0"/>
              </a:schemeClr>
            </a:gs>
            <a:gs pos="50000">
              <a:schemeClr val="bg1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17"/>
          <p:cNvSpPr/>
          <p:nvPr/>
        </p:nvSpPr>
        <p:spPr>
          <a:xfrm>
            <a:off x="220135" y="4054649"/>
            <a:ext cx="2963331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8" name="Скругленный прямоугольник 157"/>
          <p:cNvSpPr/>
          <p:nvPr/>
        </p:nvSpPr>
        <p:spPr>
          <a:xfrm>
            <a:off x="3369277" y="5865338"/>
            <a:ext cx="2018269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7" name="Скругленный прямоугольник 156"/>
          <p:cNvSpPr/>
          <p:nvPr/>
        </p:nvSpPr>
        <p:spPr>
          <a:xfrm>
            <a:off x="7158682" y="5858933"/>
            <a:ext cx="2018269" cy="385347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6" name="Скругленный прямоугольник 155"/>
          <p:cNvSpPr/>
          <p:nvPr/>
        </p:nvSpPr>
        <p:spPr>
          <a:xfrm>
            <a:off x="7120466" y="4614334"/>
            <a:ext cx="1998591" cy="407085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55" name="Скругленный прямоугольник 154"/>
          <p:cNvSpPr/>
          <p:nvPr/>
        </p:nvSpPr>
        <p:spPr>
          <a:xfrm>
            <a:off x="3361268" y="4629663"/>
            <a:ext cx="1993328" cy="428369"/>
          </a:xfrm>
          <a:prstGeom prst="roundRect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257" name="object 17"/>
          <p:cNvSpPr/>
          <p:nvPr/>
        </p:nvSpPr>
        <p:spPr>
          <a:xfrm>
            <a:off x="212539" y="8297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59" name="object 25"/>
          <p:cNvSpPr/>
          <p:nvPr/>
        </p:nvSpPr>
        <p:spPr>
          <a:xfrm>
            <a:off x="318738" y="12137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260" name="object 17"/>
          <p:cNvSpPr/>
          <p:nvPr/>
        </p:nvSpPr>
        <p:spPr>
          <a:xfrm>
            <a:off x="3459889" y="874312"/>
            <a:ext cx="1734064" cy="3646887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1" name="object 17"/>
          <p:cNvSpPr/>
          <p:nvPr/>
        </p:nvSpPr>
        <p:spPr>
          <a:xfrm>
            <a:off x="7286369" y="840258"/>
            <a:ext cx="1734064" cy="3680942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262" name="object 25"/>
          <p:cNvSpPr/>
          <p:nvPr/>
        </p:nvSpPr>
        <p:spPr>
          <a:xfrm>
            <a:off x="3495988" y="1182360"/>
            <a:ext cx="1659924" cy="325679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uz-Cyrl-UZ" sz="1100" b="1" i="1" dirty="0">
                <a:solidFill>
                  <a:schemeClr val="accent1">
                    <a:lumMod val="50000"/>
                  </a:schemeClr>
                </a:solidFill>
                <a:cs typeface="Arial" charset="0"/>
              </a:rPr>
              <a:t>Қашқадарё вилояти, Шахрисабз шахри</a:t>
            </a:r>
            <a:endParaRPr lang="ru-RU" sz="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3" name="object 25"/>
          <p:cNvSpPr/>
          <p:nvPr/>
        </p:nvSpPr>
        <p:spPr>
          <a:xfrm>
            <a:off x="7324461" y="1182360"/>
            <a:ext cx="1659923" cy="3229232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Мебел саноати 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иқтисодиётимизнинг энг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истиқболли ва жадал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ривожланиб бораётган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тармоқларидан бири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хисобланади. Ишлаб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чиқарувчиларга бир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қанча имкониятлар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яратилмоқда. Ушбу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ташаббускоримиз хам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500 млн.сўм маблағ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эвазига мазкур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лойиҳани ташкил этиб, 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1 йилда ўртача қувватда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қуйидагича мебел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маҳсулотларини ишлаб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чиқаришни мақсад </a:t>
            </a:r>
          </a:p>
          <a:p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қилган: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z-Cyrl-UZ" sz="11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4 056 дона</a:t>
            </a:r>
          </a:p>
        </p:txBody>
      </p:sp>
      <p:sp>
        <p:nvSpPr>
          <p:cNvPr id="38" name="object 12"/>
          <p:cNvSpPr/>
          <p:nvPr/>
        </p:nvSpPr>
        <p:spPr>
          <a:xfrm>
            <a:off x="5435385" y="2275492"/>
            <a:ext cx="1529707" cy="1524001"/>
          </a:xfrm>
          <a:custGeom>
            <a:avLst/>
            <a:gdLst/>
            <a:ahLst/>
            <a:cxnLst/>
            <a:rect l="l" t="t" r="r" b="b"/>
            <a:pathLst>
              <a:path w="2926079" h="2922904">
                <a:moveTo>
                  <a:pt x="1481932" y="0"/>
                </a:moveTo>
                <a:lnTo>
                  <a:pt x="1360391" y="4912"/>
                </a:lnTo>
                <a:lnTo>
                  <a:pt x="1241557" y="19395"/>
                </a:lnTo>
                <a:lnTo>
                  <a:pt x="1125809" y="43067"/>
                </a:lnTo>
                <a:lnTo>
                  <a:pt x="1013530" y="75546"/>
                </a:lnTo>
                <a:lnTo>
                  <a:pt x="905100" y="116452"/>
                </a:lnTo>
                <a:lnTo>
                  <a:pt x="800902" y="165403"/>
                </a:lnTo>
                <a:lnTo>
                  <a:pt x="701317" y="222018"/>
                </a:lnTo>
                <a:lnTo>
                  <a:pt x="606725" y="285915"/>
                </a:lnTo>
                <a:lnTo>
                  <a:pt x="517510" y="356713"/>
                </a:lnTo>
                <a:lnTo>
                  <a:pt x="434051" y="434031"/>
                </a:lnTo>
                <a:lnTo>
                  <a:pt x="356730" y="517487"/>
                </a:lnTo>
                <a:lnTo>
                  <a:pt x="285929" y="606700"/>
                </a:lnTo>
                <a:lnTo>
                  <a:pt x="222029" y="701288"/>
                </a:lnTo>
                <a:lnTo>
                  <a:pt x="165412" y="800871"/>
                </a:lnTo>
                <a:lnTo>
                  <a:pt x="116458" y="905066"/>
                </a:lnTo>
                <a:lnTo>
                  <a:pt x="75550" y="1013493"/>
                </a:lnTo>
                <a:lnTo>
                  <a:pt x="43069" y="1125769"/>
                </a:lnTo>
                <a:lnTo>
                  <a:pt x="19396" y="1241515"/>
                </a:lnTo>
                <a:lnTo>
                  <a:pt x="4912" y="1360348"/>
                </a:lnTo>
                <a:lnTo>
                  <a:pt x="0" y="1481887"/>
                </a:lnTo>
                <a:lnTo>
                  <a:pt x="1048" y="1538140"/>
                </a:lnTo>
                <a:lnTo>
                  <a:pt x="4170" y="1593863"/>
                </a:lnTo>
                <a:lnTo>
                  <a:pt x="9326" y="1649019"/>
                </a:lnTo>
                <a:lnTo>
                  <a:pt x="16481" y="1703569"/>
                </a:lnTo>
                <a:lnTo>
                  <a:pt x="25596" y="1757477"/>
                </a:lnTo>
                <a:lnTo>
                  <a:pt x="36634" y="1810707"/>
                </a:lnTo>
                <a:lnTo>
                  <a:pt x="49559" y="1863220"/>
                </a:lnTo>
                <a:lnTo>
                  <a:pt x="64332" y="1914980"/>
                </a:lnTo>
                <a:lnTo>
                  <a:pt x="80916" y="1965949"/>
                </a:lnTo>
                <a:lnTo>
                  <a:pt x="99274" y="2016092"/>
                </a:lnTo>
                <a:lnTo>
                  <a:pt x="119369" y="2065370"/>
                </a:lnTo>
                <a:lnTo>
                  <a:pt x="141163" y="2113746"/>
                </a:lnTo>
                <a:lnTo>
                  <a:pt x="164619" y="2161184"/>
                </a:lnTo>
                <a:lnTo>
                  <a:pt x="189699" y="2207646"/>
                </a:lnTo>
                <a:lnTo>
                  <a:pt x="216367" y="2253095"/>
                </a:lnTo>
                <a:lnTo>
                  <a:pt x="244584" y="2297495"/>
                </a:lnTo>
                <a:lnTo>
                  <a:pt x="274314" y="2340808"/>
                </a:lnTo>
                <a:lnTo>
                  <a:pt x="305520" y="2382996"/>
                </a:lnTo>
                <a:lnTo>
                  <a:pt x="338163" y="2424024"/>
                </a:lnTo>
                <a:lnTo>
                  <a:pt x="372207" y="2463853"/>
                </a:lnTo>
                <a:lnTo>
                  <a:pt x="413502" y="2505436"/>
                </a:lnTo>
                <a:lnTo>
                  <a:pt x="456405" y="2545368"/>
                </a:lnTo>
                <a:lnTo>
                  <a:pt x="500863" y="2583597"/>
                </a:lnTo>
                <a:lnTo>
                  <a:pt x="546825" y="2620071"/>
                </a:lnTo>
                <a:lnTo>
                  <a:pt x="594238" y="2654738"/>
                </a:lnTo>
                <a:lnTo>
                  <a:pt x="643049" y="2687547"/>
                </a:lnTo>
                <a:lnTo>
                  <a:pt x="693208" y="2718444"/>
                </a:lnTo>
                <a:lnTo>
                  <a:pt x="744661" y="2747378"/>
                </a:lnTo>
                <a:lnTo>
                  <a:pt x="797357" y="2774297"/>
                </a:lnTo>
                <a:lnTo>
                  <a:pt x="851242" y="2799148"/>
                </a:lnTo>
                <a:lnTo>
                  <a:pt x="906266" y="2821880"/>
                </a:lnTo>
                <a:lnTo>
                  <a:pt x="962375" y="2842440"/>
                </a:lnTo>
                <a:lnTo>
                  <a:pt x="1019519" y="2860776"/>
                </a:lnTo>
                <a:lnTo>
                  <a:pt x="1077643" y="2876837"/>
                </a:lnTo>
                <a:lnTo>
                  <a:pt x="1136697" y="2890570"/>
                </a:lnTo>
                <a:lnTo>
                  <a:pt x="1196628" y="2901922"/>
                </a:lnTo>
                <a:lnTo>
                  <a:pt x="1257384" y="2910843"/>
                </a:lnTo>
                <a:lnTo>
                  <a:pt x="1318912" y="2917279"/>
                </a:lnTo>
                <a:lnTo>
                  <a:pt x="1381161" y="2921179"/>
                </a:lnTo>
                <a:lnTo>
                  <a:pt x="1444079" y="2922491"/>
                </a:lnTo>
                <a:lnTo>
                  <a:pt x="1565615" y="2917578"/>
                </a:lnTo>
                <a:lnTo>
                  <a:pt x="1684446" y="2903096"/>
                </a:lnTo>
                <a:lnTo>
                  <a:pt x="1800190" y="2879424"/>
                </a:lnTo>
                <a:lnTo>
                  <a:pt x="1912466" y="2846945"/>
                </a:lnTo>
                <a:lnTo>
                  <a:pt x="2020893" y="2806039"/>
                </a:lnTo>
                <a:lnTo>
                  <a:pt x="2125089" y="2757088"/>
                </a:lnTo>
                <a:lnTo>
                  <a:pt x="2224672" y="2700474"/>
                </a:lnTo>
                <a:lnTo>
                  <a:pt x="2319261" y="2636577"/>
                </a:lnTo>
                <a:lnTo>
                  <a:pt x="2408476" y="2565779"/>
                </a:lnTo>
                <a:lnTo>
                  <a:pt x="2491933" y="2488462"/>
                </a:lnTo>
                <a:lnTo>
                  <a:pt x="2569253" y="2405007"/>
                </a:lnTo>
                <a:lnTo>
                  <a:pt x="2640053" y="2315794"/>
                </a:lnTo>
                <a:lnTo>
                  <a:pt x="2703952" y="2221206"/>
                </a:lnTo>
                <a:lnTo>
                  <a:pt x="2760568" y="2121624"/>
                </a:lnTo>
                <a:lnTo>
                  <a:pt x="2809521" y="2017430"/>
                </a:lnTo>
                <a:lnTo>
                  <a:pt x="2850429" y="1909004"/>
                </a:lnTo>
                <a:lnTo>
                  <a:pt x="2882910" y="1796727"/>
                </a:lnTo>
                <a:lnTo>
                  <a:pt x="2906583" y="1680982"/>
                </a:lnTo>
                <a:lnTo>
                  <a:pt x="2921067" y="1562150"/>
                </a:lnTo>
                <a:lnTo>
                  <a:pt x="2925979" y="1440611"/>
                </a:lnTo>
                <a:lnTo>
                  <a:pt x="2924931" y="1384357"/>
                </a:lnTo>
                <a:lnTo>
                  <a:pt x="2921810" y="1328633"/>
                </a:lnTo>
                <a:lnTo>
                  <a:pt x="2916655" y="1273478"/>
                </a:lnTo>
                <a:lnTo>
                  <a:pt x="2909502" y="1218928"/>
                </a:lnTo>
                <a:lnTo>
                  <a:pt x="2900389" y="1165020"/>
                </a:lnTo>
                <a:lnTo>
                  <a:pt x="2889353" y="1111791"/>
                </a:lnTo>
                <a:lnTo>
                  <a:pt x="2876431" y="1059278"/>
                </a:lnTo>
                <a:lnTo>
                  <a:pt x="2861661" y="1007519"/>
                </a:lnTo>
                <a:lnTo>
                  <a:pt x="2845080" y="956550"/>
                </a:lnTo>
                <a:lnTo>
                  <a:pt x="2826726" y="906408"/>
                </a:lnTo>
                <a:lnTo>
                  <a:pt x="2806635" y="857131"/>
                </a:lnTo>
                <a:lnTo>
                  <a:pt x="2784845" y="808756"/>
                </a:lnTo>
                <a:lnTo>
                  <a:pt x="2761394" y="761318"/>
                </a:lnTo>
                <a:lnTo>
                  <a:pt x="2736318" y="714857"/>
                </a:lnTo>
                <a:lnTo>
                  <a:pt x="2709655" y="669408"/>
                </a:lnTo>
                <a:lnTo>
                  <a:pt x="2681442" y="625008"/>
                </a:lnTo>
                <a:lnTo>
                  <a:pt x="2651717" y="581696"/>
                </a:lnTo>
                <a:lnTo>
                  <a:pt x="2620517" y="539507"/>
                </a:lnTo>
                <a:lnTo>
                  <a:pt x="2587879" y="498478"/>
                </a:lnTo>
                <a:lnTo>
                  <a:pt x="2553840" y="458648"/>
                </a:lnTo>
                <a:lnTo>
                  <a:pt x="2512539" y="417066"/>
                </a:lnTo>
                <a:lnTo>
                  <a:pt x="2469632" y="377134"/>
                </a:lnTo>
                <a:lnTo>
                  <a:pt x="2425171" y="338905"/>
                </a:lnTo>
                <a:lnTo>
                  <a:pt x="2379207" y="302430"/>
                </a:lnTo>
                <a:lnTo>
                  <a:pt x="2331792" y="267762"/>
                </a:lnTo>
                <a:lnTo>
                  <a:pt x="2282980" y="234954"/>
                </a:lnTo>
                <a:lnTo>
                  <a:pt x="2232821" y="204056"/>
                </a:lnTo>
                <a:lnTo>
                  <a:pt x="2181367" y="175121"/>
                </a:lnTo>
                <a:lnTo>
                  <a:pt x="2128672" y="148201"/>
                </a:lnTo>
                <a:lnTo>
                  <a:pt x="2074787" y="123349"/>
                </a:lnTo>
                <a:lnTo>
                  <a:pt x="2019763" y="100616"/>
                </a:lnTo>
                <a:lnTo>
                  <a:pt x="1963654" y="80055"/>
                </a:lnTo>
                <a:lnTo>
                  <a:pt x="1906511" y="61718"/>
                </a:lnTo>
                <a:lnTo>
                  <a:pt x="1848386" y="45656"/>
                </a:lnTo>
                <a:lnTo>
                  <a:pt x="1789331" y="31923"/>
                </a:lnTo>
                <a:lnTo>
                  <a:pt x="1729398" y="20569"/>
                </a:lnTo>
                <a:lnTo>
                  <a:pt x="1668640" y="11648"/>
                </a:lnTo>
                <a:lnTo>
                  <a:pt x="1607108" y="5211"/>
                </a:lnTo>
                <a:lnTo>
                  <a:pt x="1544855" y="1311"/>
                </a:lnTo>
                <a:lnTo>
                  <a:pt x="1481932" y="0"/>
                </a:lnTo>
                <a:close/>
              </a:path>
            </a:pathLst>
          </a:cu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40" name="object 43"/>
          <p:cNvSpPr/>
          <p:nvPr/>
        </p:nvSpPr>
        <p:spPr>
          <a:xfrm>
            <a:off x="5401733" y="1151487"/>
            <a:ext cx="1674288" cy="635000"/>
          </a:xfrm>
          <a:custGeom>
            <a:avLst/>
            <a:gdLst/>
            <a:ahLst/>
            <a:cxnLst/>
            <a:rect l="l" t="t" r="r" b="b"/>
            <a:pathLst>
              <a:path w="3036569" h="899795">
                <a:moveTo>
                  <a:pt x="2586513" y="0"/>
                </a:moveTo>
                <a:lnTo>
                  <a:pt x="449787" y="0"/>
                </a:lnTo>
                <a:lnTo>
                  <a:pt x="413037" y="1498"/>
                </a:lnTo>
                <a:lnTo>
                  <a:pt x="342032" y="13130"/>
                </a:lnTo>
                <a:lnTo>
                  <a:pt x="275143" y="35491"/>
                </a:lnTo>
                <a:lnTo>
                  <a:pt x="213314" y="67634"/>
                </a:lnTo>
                <a:lnTo>
                  <a:pt x="157490" y="108615"/>
                </a:lnTo>
                <a:lnTo>
                  <a:pt x="108615" y="157490"/>
                </a:lnTo>
                <a:lnTo>
                  <a:pt x="67633" y="213315"/>
                </a:lnTo>
                <a:lnTo>
                  <a:pt x="35491" y="275144"/>
                </a:lnTo>
                <a:lnTo>
                  <a:pt x="13130" y="342033"/>
                </a:lnTo>
                <a:lnTo>
                  <a:pt x="1498" y="413038"/>
                </a:lnTo>
                <a:lnTo>
                  <a:pt x="0" y="449789"/>
                </a:lnTo>
                <a:lnTo>
                  <a:pt x="1498" y="486540"/>
                </a:lnTo>
                <a:lnTo>
                  <a:pt x="13130" y="557545"/>
                </a:lnTo>
                <a:lnTo>
                  <a:pt x="35491" y="624434"/>
                </a:lnTo>
                <a:lnTo>
                  <a:pt x="67633" y="686263"/>
                </a:lnTo>
                <a:lnTo>
                  <a:pt x="108615" y="742088"/>
                </a:lnTo>
                <a:lnTo>
                  <a:pt x="157490" y="790963"/>
                </a:lnTo>
                <a:lnTo>
                  <a:pt x="213314" y="831944"/>
                </a:lnTo>
                <a:lnTo>
                  <a:pt x="275143" y="864087"/>
                </a:lnTo>
                <a:lnTo>
                  <a:pt x="342032" y="886447"/>
                </a:lnTo>
                <a:lnTo>
                  <a:pt x="413037" y="898079"/>
                </a:lnTo>
                <a:lnTo>
                  <a:pt x="449787" y="899578"/>
                </a:lnTo>
                <a:lnTo>
                  <a:pt x="2586513" y="899578"/>
                </a:lnTo>
                <a:lnTo>
                  <a:pt x="2659221" y="893663"/>
                </a:lnTo>
                <a:lnTo>
                  <a:pt x="2728286" y="876549"/>
                </a:lnTo>
                <a:lnTo>
                  <a:pt x="2792764" y="849179"/>
                </a:lnTo>
                <a:lnTo>
                  <a:pt x="2851708" y="812499"/>
                </a:lnTo>
                <a:lnTo>
                  <a:pt x="2904176" y="767453"/>
                </a:lnTo>
                <a:lnTo>
                  <a:pt x="2949223" y="714985"/>
                </a:lnTo>
                <a:lnTo>
                  <a:pt x="2985903" y="656040"/>
                </a:lnTo>
                <a:lnTo>
                  <a:pt x="3013272" y="591563"/>
                </a:lnTo>
                <a:lnTo>
                  <a:pt x="3030387" y="522498"/>
                </a:lnTo>
                <a:lnTo>
                  <a:pt x="3036302" y="449789"/>
                </a:lnTo>
                <a:lnTo>
                  <a:pt x="3034803" y="413038"/>
                </a:lnTo>
                <a:lnTo>
                  <a:pt x="3023171" y="342033"/>
                </a:lnTo>
                <a:lnTo>
                  <a:pt x="3000810" y="275144"/>
                </a:lnTo>
                <a:lnTo>
                  <a:pt x="2968667" y="213315"/>
                </a:lnTo>
                <a:lnTo>
                  <a:pt x="2927686" y="157490"/>
                </a:lnTo>
                <a:lnTo>
                  <a:pt x="2878811" y="108615"/>
                </a:lnTo>
                <a:lnTo>
                  <a:pt x="2822987" y="67634"/>
                </a:lnTo>
                <a:lnTo>
                  <a:pt x="2761158" y="35491"/>
                </a:lnTo>
                <a:lnTo>
                  <a:pt x="2694268" y="13130"/>
                </a:lnTo>
                <a:lnTo>
                  <a:pt x="2623263" y="1498"/>
                </a:lnTo>
                <a:lnTo>
                  <a:pt x="258651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/>
          </a:p>
        </p:txBody>
      </p:sp>
      <p:cxnSp>
        <p:nvCxnSpPr>
          <p:cNvPr id="42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6973988" y="2971592"/>
            <a:ext cx="324736" cy="166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Прямая соединительная линия 392"/>
          <p:cNvCxnSpPr>
            <a:cxnSpLocks noChangeShapeType="1"/>
          </p:cNvCxnSpPr>
          <p:nvPr/>
        </p:nvCxnSpPr>
        <p:spPr bwMode="auto">
          <a:xfrm>
            <a:off x="5181600" y="2971592"/>
            <a:ext cx="263611" cy="1588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Прямая соединительная линия 392"/>
          <p:cNvCxnSpPr>
            <a:cxnSpLocks noChangeShapeType="1"/>
          </p:cNvCxnSpPr>
          <p:nvPr/>
        </p:nvCxnSpPr>
        <p:spPr bwMode="auto">
          <a:xfrm flipH="1">
            <a:off x="6188157" y="1775228"/>
            <a:ext cx="5097" cy="505334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5" name="Прямоугольник 64"/>
          <p:cNvSpPr/>
          <p:nvPr/>
        </p:nvSpPr>
        <p:spPr>
          <a:xfrm>
            <a:off x="3466069" y="865101"/>
            <a:ext cx="169579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 манзили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207831" y="8770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иқтисодий кўрсаткичлари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4" name="Прямоугольник 113"/>
          <p:cNvSpPr/>
          <p:nvPr/>
        </p:nvSpPr>
        <p:spPr>
          <a:xfrm>
            <a:off x="3443417" y="820747"/>
            <a:ext cx="1816444" cy="5232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endParaRPr lang="ru-RU" sz="1400" b="1" dirty="0">
              <a:solidFill>
                <a:schemeClr val="bg1"/>
              </a:solidFill>
            </a:endParaRPr>
          </a:p>
          <a:p>
            <a:pPr algn="ctr" fontAlgn="base"/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15" name="Прямоугольник 114"/>
          <p:cNvSpPr/>
          <p:nvPr/>
        </p:nvSpPr>
        <p:spPr>
          <a:xfrm>
            <a:off x="7101017" y="795882"/>
            <a:ext cx="2075933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fontAlgn="base"/>
            <a:r>
              <a:rPr lang="ru-RU" sz="1400" b="1" dirty="0">
                <a:solidFill>
                  <a:schemeClr val="bg1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Лойиҳа тавсифи</a:t>
            </a:r>
            <a:endParaRPr lang="ru-RU" b="1" cap="all" dirty="0">
              <a:solidFill>
                <a:schemeClr val="bg1"/>
              </a:solidFill>
            </a:endParaRPr>
          </a:p>
        </p:txBody>
      </p:sp>
      <p:cxnSp>
        <p:nvCxnSpPr>
          <p:cNvPr id="78" name="Прямая соединительная линия 388"/>
          <p:cNvCxnSpPr>
            <a:cxnSpLocks noChangeShapeType="1"/>
          </p:cNvCxnSpPr>
          <p:nvPr/>
        </p:nvCxnSpPr>
        <p:spPr bwMode="auto">
          <a:xfrm rot="16200000" flipH="1">
            <a:off x="5426209" y="5656867"/>
            <a:ext cx="1722279" cy="29196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0" name="object 28"/>
          <p:cNvSpPr/>
          <p:nvPr/>
        </p:nvSpPr>
        <p:spPr>
          <a:xfrm>
            <a:off x="7112000" y="4605867"/>
            <a:ext cx="2015526" cy="864516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9" name="object 30"/>
          <p:cNvSpPr/>
          <p:nvPr/>
        </p:nvSpPr>
        <p:spPr>
          <a:xfrm>
            <a:off x="3361038" y="5857102"/>
            <a:ext cx="2018271" cy="882365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1" y="2092042"/>
                </a:lnTo>
                <a:lnTo>
                  <a:pt x="12786" y="2058401"/>
                </a:lnTo>
                <a:lnTo>
                  <a:pt x="836" y="2017832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04" name="object 32"/>
          <p:cNvSpPr/>
          <p:nvPr/>
        </p:nvSpPr>
        <p:spPr>
          <a:xfrm>
            <a:off x="7158884" y="5842000"/>
            <a:ext cx="2001592" cy="906018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3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1"/>
                </a:lnTo>
                <a:lnTo>
                  <a:pt x="3218192" y="2092120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1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9"/>
                </a:lnTo>
                <a:lnTo>
                  <a:pt x="36949" y="36870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cxnSp>
        <p:nvCxnSpPr>
          <p:cNvPr id="110" name="Прямая соединительная линия 379"/>
          <p:cNvCxnSpPr>
            <a:cxnSpLocks noChangeShapeType="1"/>
          </p:cNvCxnSpPr>
          <p:nvPr/>
        </p:nvCxnSpPr>
        <p:spPr bwMode="auto">
          <a:xfrm flipV="1">
            <a:off x="5355259" y="4802659"/>
            <a:ext cx="1737519" cy="1489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1" name="Прямая соединительная линия 392"/>
          <p:cNvCxnSpPr>
            <a:cxnSpLocks noChangeShapeType="1"/>
          </p:cNvCxnSpPr>
          <p:nvPr/>
        </p:nvCxnSpPr>
        <p:spPr bwMode="auto">
          <a:xfrm flipV="1">
            <a:off x="5404690" y="6525388"/>
            <a:ext cx="1763713" cy="4763"/>
          </a:xfrm>
          <a:prstGeom prst="line">
            <a:avLst/>
          </a:prstGeom>
          <a:noFill/>
          <a:ln w="19050">
            <a:solidFill>
              <a:srgbClr val="0029A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8" name="object 28"/>
          <p:cNvSpPr/>
          <p:nvPr/>
        </p:nvSpPr>
        <p:spPr>
          <a:xfrm>
            <a:off x="3361267" y="4646140"/>
            <a:ext cx="2001566" cy="865659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125650" y="0"/>
                </a:moveTo>
                <a:lnTo>
                  <a:pt x="3129493" y="0"/>
                </a:lnTo>
                <a:lnTo>
                  <a:pt x="3144102" y="850"/>
                </a:lnTo>
                <a:lnTo>
                  <a:pt x="3184654" y="12836"/>
                </a:lnTo>
                <a:lnTo>
                  <a:pt x="3218273" y="36951"/>
                </a:lnTo>
                <a:lnTo>
                  <a:pt x="3242358" y="70592"/>
                </a:lnTo>
                <a:lnTo>
                  <a:pt x="3254307" y="111159"/>
                </a:lnTo>
                <a:lnTo>
                  <a:pt x="3255144" y="2003341"/>
                </a:lnTo>
                <a:lnTo>
                  <a:pt x="3254293" y="2017949"/>
                </a:lnTo>
                <a:lnTo>
                  <a:pt x="3242307" y="2058500"/>
                </a:lnTo>
                <a:lnTo>
                  <a:pt x="3218192" y="2092119"/>
                </a:lnTo>
                <a:lnTo>
                  <a:pt x="3184550" y="2116205"/>
                </a:lnTo>
                <a:lnTo>
                  <a:pt x="3143984" y="2128154"/>
                </a:lnTo>
                <a:lnTo>
                  <a:pt x="125650" y="2128991"/>
                </a:lnTo>
                <a:lnTo>
                  <a:pt x="111042" y="2128141"/>
                </a:lnTo>
                <a:lnTo>
                  <a:pt x="70491" y="2116155"/>
                </a:lnTo>
                <a:lnTo>
                  <a:pt x="36872" y="2092042"/>
                </a:lnTo>
                <a:lnTo>
                  <a:pt x="12786" y="2058400"/>
                </a:lnTo>
                <a:lnTo>
                  <a:pt x="836" y="2017833"/>
                </a:lnTo>
                <a:lnTo>
                  <a:pt x="0" y="125650"/>
                </a:lnTo>
                <a:lnTo>
                  <a:pt x="850" y="111041"/>
                </a:lnTo>
                <a:lnTo>
                  <a:pt x="12835" y="70488"/>
                </a:lnTo>
                <a:lnTo>
                  <a:pt x="36949" y="36869"/>
                </a:lnTo>
                <a:lnTo>
                  <a:pt x="70590" y="12785"/>
                </a:lnTo>
                <a:lnTo>
                  <a:pt x="111158" y="836"/>
                </a:lnTo>
                <a:lnTo>
                  <a:pt x="125650" y="0"/>
                </a:lnTo>
                <a:close/>
              </a:path>
            </a:pathLst>
          </a:custGeom>
          <a:ln w="25130">
            <a:solidFill>
              <a:srgbClr val="0029AC"/>
            </a:solidFill>
          </a:ln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3345540" y="4653003"/>
            <a:ext cx="196786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Ўз маблағи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1" name="Прямоугольник 150"/>
          <p:cNvSpPr/>
          <p:nvPr/>
        </p:nvSpPr>
        <p:spPr>
          <a:xfrm>
            <a:off x="3508531" y="5848863"/>
            <a:ext cx="17142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Банк кредити</a:t>
            </a:r>
            <a:r>
              <a:rPr lang="en-US" sz="1400" dirty="0">
                <a:solidFill>
                  <a:schemeClr val="bg1"/>
                </a:solidFill>
                <a:latin typeface="Bahnschrift SemiBold SemiConden" pitchFamily="34" charset="0"/>
              </a:rPr>
              <a:t> 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52" name="Прямоугольник 151"/>
          <p:cNvSpPr/>
          <p:nvPr/>
        </p:nvSpPr>
        <p:spPr>
          <a:xfrm>
            <a:off x="7359872" y="462188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Ишчи ўрин сони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53" name="Прямоугольник 152"/>
          <p:cNvSpPr/>
          <p:nvPr/>
        </p:nvSpPr>
        <p:spPr>
          <a:xfrm>
            <a:off x="7249147" y="5833474"/>
            <a:ext cx="189898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</a:rPr>
              <a:t>Ишга тушиш вақти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160" name="Прямоугольник 159"/>
          <p:cNvSpPr/>
          <p:nvPr/>
        </p:nvSpPr>
        <p:spPr>
          <a:xfrm>
            <a:off x="3637578" y="5089610"/>
            <a:ext cx="670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5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00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.0</a:t>
            </a:r>
            <a:endParaRPr lang="ru-RU" dirty="0"/>
          </a:p>
        </p:txBody>
      </p:sp>
      <p:sp>
        <p:nvSpPr>
          <p:cNvPr id="161" name="Прямоугольник 160"/>
          <p:cNvSpPr/>
          <p:nvPr/>
        </p:nvSpPr>
        <p:spPr>
          <a:xfrm>
            <a:off x="3829644" y="6323606"/>
            <a:ext cx="453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0,0</a:t>
            </a:r>
            <a:endParaRPr lang="ru-RU" dirty="0"/>
          </a:p>
        </p:txBody>
      </p:sp>
      <p:sp>
        <p:nvSpPr>
          <p:cNvPr id="162" name="Прямоугольник 161"/>
          <p:cNvSpPr/>
          <p:nvPr/>
        </p:nvSpPr>
        <p:spPr>
          <a:xfrm>
            <a:off x="7653928" y="5053229"/>
            <a:ext cx="96532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7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chemeClr val="accent1">
                    <a:lumMod val="50000"/>
                  </a:schemeClr>
                </a:solidFill>
                <a:latin typeface="Bahnschrift SemiBold SemiConden" pitchFamily="34" charset="0"/>
              </a:rPr>
              <a:t>нафар</a:t>
            </a:r>
            <a:endParaRPr lang="en-US" dirty="0">
              <a:solidFill>
                <a:schemeClr val="accent1">
                  <a:lumMod val="50000"/>
                </a:schemeClr>
              </a:solidFill>
              <a:latin typeface="Bahnschrift SemiBold SemiConden" pitchFamily="34" charset="0"/>
            </a:endParaRPr>
          </a:p>
          <a:p>
            <a:endParaRPr lang="ru-RU" dirty="0"/>
          </a:p>
        </p:txBody>
      </p:sp>
      <p:sp>
        <p:nvSpPr>
          <p:cNvPr id="163" name="Прямоугольник 162"/>
          <p:cNvSpPr/>
          <p:nvPr/>
        </p:nvSpPr>
        <p:spPr>
          <a:xfrm>
            <a:off x="7645287" y="6279978"/>
            <a:ext cx="11031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-202</a:t>
            </a:r>
            <a:r>
              <a:rPr lang="ru-RU" dirty="0">
                <a:solidFill>
                  <a:srgbClr val="C00000"/>
                </a:solidFill>
                <a:latin typeface="Bahnschrift SemiBold SemiConden" pitchFamily="34" charset="0"/>
              </a:rPr>
              <a:t>2</a:t>
            </a:r>
            <a:endParaRPr lang="ru-RU" dirty="0"/>
          </a:p>
        </p:txBody>
      </p:sp>
      <p:sp>
        <p:nvSpPr>
          <p:cNvPr id="165" name="Шестиугольник 164"/>
          <p:cNvSpPr/>
          <p:nvPr/>
        </p:nvSpPr>
        <p:spPr>
          <a:xfrm>
            <a:off x="5453448" y="4959180"/>
            <a:ext cx="1647568" cy="1334529"/>
          </a:xfrm>
          <a:prstGeom prst="hexagon">
            <a:avLst/>
          </a:prstGeom>
          <a:solidFill>
            <a:srgbClr val="0029AC"/>
          </a:solidFill>
        </p:spPr>
        <p:txBody>
          <a:bodyPr lIns="0" tIns="0" rIns="0" bIns="0" anchor="ctr"/>
          <a:lstStyle/>
          <a:p>
            <a:pPr algn="ctr">
              <a:defRPr/>
            </a:pP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166" name="Шестиугольник 165"/>
          <p:cNvSpPr/>
          <p:nvPr/>
        </p:nvSpPr>
        <p:spPr>
          <a:xfrm>
            <a:off x="5486400" y="4983894"/>
            <a:ext cx="1581665" cy="1276865"/>
          </a:xfrm>
          <a:prstGeom prst="hexagon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9" name="Прямоугольник 168"/>
          <p:cNvSpPr/>
          <p:nvPr/>
        </p:nvSpPr>
        <p:spPr>
          <a:xfrm>
            <a:off x="5771806" y="5096187"/>
            <a:ext cx="1016173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1050" dirty="0">
                <a:latin typeface="Bahnschrift SemiBold SemiConden" pitchFamily="34" charset="0"/>
              </a:rPr>
              <a:t>Лойиҳа қиймати </a:t>
            </a:r>
          </a:p>
        </p:txBody>
      </p:sp>
      <p:sp>
        <p:nvSpPr>
          <p:cNvPr id="170" name="Прямоугольник 169"/>
          <p:cNvSpPr/>
          <p:nvPr/>
        </p:nvSpPr>
        <p:spPr>
          <a:xfrm>
            <a:off x="5890056" y="5436977"/>
            <a:ext cx="7249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sz="2400" b="1" dirty="0">
                <a:solidFill>
                  <a:srgbClr val="FF0000"/>
                </a:solidFill>
                <a:latin typeface="Bahnschrift SemiBold SemiConden" pitchFamily="34" charset="0"/>
              </a:rPr>
              <a:t>500</a:t>
            </a:r>
            <a:endParaRPr lang="ru-RU" sz="2400" b="1" dirty="0">
              <a:solidFill>
                <a:schemeClr val="bg2"/>
              </a:solidFill>
            </a:endParaRPr>
          </a:p>
        </p:txBody>
      </p:sp>
      <p:sp>
        <p:nvSpPr>
          <p:cNvPr id="171" name="Прямоугольник 170"/>
          <p:cNvSpPr/>
          <p:nvPr/>
        </p:nvSpPr>
        <p:spPr>
          <a:xfrm>
            <a:off x="5761288" y="5864422"/>
            <a:ext cx="1018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>
                <a:latin typeface="Bahnschrift SemiBold SemiConden" pitchFamily="34" charset="0"/>
              </a:rPr>
              <a:t> </a:t>
            </a:r>
            <a:r>
              <a:rPr lang="ru-RU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2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2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ru-RU" sz="1200" dirty="0"/>
          </a:p>
        </p:txBody>
      </p:sp>
      <p:sp>
        <p:nvSpPr>
          <p:cNvPr id="176" name="Прямоугольник 175"/>
          <p:cNvSpPr/>
          <p:nvPr/>
        </p:nvSpPr>
        <p:spPr>
          <a:xfrm>
            <a:off x="4199360" y="5147962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7" name="Прямоугольник 176"/>
          <p:cNvSpPr/>
          <p:nvPr/>
        </p:nvSpPr>
        <p:spPr>
          <a:xfrm>
            <a:off x="4217437" y="6395786"/>
            <a:ext cx="798617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МЛ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Н</a:t>
            </a:r>
            <a:r>
              <a:rPr lang="en-US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.</a:t>
            </a:r>
            <a:r>
              <a:rPr lang="uz-Cyrl-UZ" sz="1300" dirty="0">
                <a:solidFill>
                  <a:schemeClr val="accent5">
                    <a:lumMod val="50000"/>
                  </a:schemeClr>
                </a:solidFill>
                <a:latin typeface="Bahnschrift SemiBold SemiConden" pitchFamily="34" charset="0"/>
              </a:rPr>
              <a:t>СЎМ</a:t>
            </a:r>
            <a:endParaRPr lang="ru-RU" sz="1300" dirty="0"/>
          </a:p>
        </p:txBody>
      </p:sp>
      <p:sp>
        <p:nvSpPr>
          <p:cNvPr id="178" name="Прямоугольник 177"/>
          <p:cNvSpPr/>
          <p:nvPr/>
        </p:nvSpPr>
        <p:spPr>
          <a:xfrm>
            <a:off x="5355339" y="1188903"/>
            <a:ext cx="18054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z-Cyrl-UZ" altLang="ru-RU" sz="1600" b="1" dirty="0">
                <a:solidFill>
                  <a:srgbClr val="FEFEFE"/>
                </a:solidFill>
              </a:rPr>
              <a:t>Мебел ишлаб чиқариш</a:t>
            </a:r>
            <a:endParaRPr lang="uz-Cyrl-UZ" sz="1600" dirty="0"/>
          </a:p>
        </p:txBody>
      </p:sp>
      <p:sp>
        <p:nvSpPr>
          <p:cNvPr id="191" name="object 8"/>
          <p:cNvSpPr/>
          <p:nvPr/>
        </p:nvSpPr>
        <p:spPr>
          <a:xfrm>
            <a:off x="0" y="25"/>
            <a:ext cx="12192000" cy="587609"/>
          </a:xfrm>
          <a:custGeom>
            <a:avLst/>
            <a:gdLst/>
            <a:ahLst/>
            <a:cxnLst/>
            <a:rect l="l" t="t" r="r" b="b"/>
            <a:pathLst>
              <a:path w="20104100" h="969010">
                <a:moveTo>
                  <a:pt x="20104099" y="0"/>
                </a:moveTo>
                <a:lnTo>
                  <a:pt x="192" y="0"/>
                </a:lnTo>
                <a:lnTo>
                  <a:pt x="192" y="968699"/>
                </a:lnTo>
                <a:lnTo>
                  <a:pt x="20104099" y="968699"/>
                </a:lnTo>
                <a:lnTo>
                  <a:pt x="20104099" y="0"/>
                </a:lnTo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>
              <a:defRPr/>
            </a:pPr>
            <a:endParaRPr sz="1092"/>
          </a:p>
        </p:txBody>
      </p:sp>
      <p:sp>
        <p:nvSpPr>
          <p:cNvPr id="192" name="object 9"/>
          <p:cNvSpPr/>
          <p:nvPr/>
        </p:nvSpPr>
        <p:spPr>
          <a:xfrm>
            <a:off x="0" y="587444"/>
            <a:ext cx="12191884" cy="357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0"/>
          <p:cNvSpPr/>
          <p:nvPr/>
        </p:nvSpPr>
        <p:spPr>
          <a:xfrm>
            <a:off x="0" y="117500"/>
            <a:ext cx="806334" cy="133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1"/>
          <p:cNvSpPr/>
          <p:nvPr/>
        </p:nvSpPr>
        <p:spPr>
          <a:xfrm>
            <a:off x="0" y="336094"/>
            <a:ext cx="939831" cy="13387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2"/>
          <p:cNvSpPr/>
          <p:nvPr/>
        </p:nvSpPr>
        <p:spPr>
          <a:xfrm>
            <a:off x="11385434" y="117500"/>
            <a:ext cx="806450" cy="133875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3"/>
          <p:cNvSpPr/>
          <p:nvPr/>
        </p:nvSpPr>
        <p:spPr>
          <a:xfrm>
            <a:off x="11251938" y="336094"/>
            <a:ext cx="939947" cy="1338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4"/>
          <p:cNvSpPr/>
          <p:nvPr/>
        </p:nvSpPr>
        <p:spPr>
          <a:xfrm>
            <a:off x="523471" y="24"/>
            <a:ext cx="11182921" cy="58511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5"/>
          <p:cNvSpPr/>
          <p:nvPr/>
        </p:nvSpPr>
        <p:spPr>
          <a:xfrm>
            <a:off x="585972" y="8263"/>
            <a:ext cx="11058290" cy="542941"/>
          </a:xfrm>
          <a:custGeom>
            <a:avLst/>
            <a:gdLst/>
            <a:ahLst/>
            <a:cxnLst/>
            <a:rect l="l" t="t" r="r" b="b"/>
            <a:pathLst>
              <a:path w="18234660" h="895350">
                <a:moveTo>
                  <a:pt x="18234055" y="0"/>
                </a:moveTo>
                <a:lnTo>
                  <a:pt x="0" y="0"/>
                </a:lnTo>
                <a:lnTo>
                  <a:pt x="706608" y="895085"/>
                </a:lnTo>
                <a:lnTo>
                  <a:pt x="17464618" y="895085"/>
                </a:lnTo>
                <a:lnTo>
                  <a:pt x="18234055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wrap="square" lIns="0" tIns="0" rIns="0" bIns="0" rtlCol="0"/>
          <a:lstStyle/>
          <a:p>
            <a:pPr marL="7701" algn="ctr"/>
            <a:endParaRPr lang="ru-RU" b="1" dirty="0">
              <a:solidFill>
                <a:srgbClr val="1A4D89"/>
              </a:solidFill>
              <a:latin typeface="Arial"/>
              <a:cs typeface="Arial"/>
            </a:endParaRPr>
          </a:p>
        </p:txBody>
      </p:sp>
      <p:sp>
        <p:nvSpPr>
          <p:cNvPr id="199" name="Прямоугольник 198"/>
          <p:cNvSpPr/>
          <p:nvPr/>
        </p:nvSpPr>
        <p:spPr>
          <a:xfrm>
            <a:off x="2584332" y="76761"/>
            <a:ext cx="6201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701" algn="ctr"/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b="1" dirty="0">
                <a:solidFill>
                  <a:srgbClr val="002060"/>
                </a:solidFill>
                <a:latin typeface="Arial"/>
                <a:cs typeface="Arial"/>
              </a:rPr>
              <a:t>“</a:t>
            </a:r>
            <a:r>
              <a:rPr lang="uz-Cyrl-UZ" b="1" dirty="0">
                <a:solidFill>
                  <a:srgbClr val="002060"/>
                </a:solidFill>
                <a:latin typeface="Arial"/>
                <a:cs typeface="Arial"/>
              </a:rPr>
              <a:t>Мебел </a:t>
            </a:r>
            <a:r>
              <a:rPr lang="uz-Cyrl-UZ" b="1">
                <a:solidFill>
                  <a:srgbClr val="002060"/>
                </a:solidFill>
                <a:latin typeface="Arial"/>
                <a:cs typeface="Arial"/>
              </a:rPr>
              <a:t>ишлаб чиқариш</a:t>
            </a:r>
            <a:r>
              <a:rPr lang="en-US" b="1">
                <a:solidFill>
                  <a:srgbClr val="002060"/>
                </a:solidFill>
                <a:latin typeface="Arial"/>
                <a:cs typeface="Arial"/>
              </a:rPr>
              <a:t>"</a:t>
            </a:r>
            <a:endParaRPr lang="ru-RU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79" name="object 25"/>
          <p:cNvSpPr/>
          <p:nvPr/>
        </p:nvSpPr>
        <p:spPr>
          <a:xfrm>
            <a:off x="301470" y="4212232"/>
            <a:ext cx="2792608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13" y="0"/>
            <a:ext cx="508000" cy="508000"/>
          </a:xfrm>
          <a:prstGeom prst="rect">
            <a:avLst/>
          </a:prstGeom>
        </p:spPr>
      </p:pic>
      <p:sp>
        <p:nvSpPr>
          <p:cNvPr id="7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73314" y="13723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246398" y="1460984"/>
            <a:ext cx="1014201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Ўз-ўзини қоплаш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PP)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83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536715" y="2075039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4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967579" y="2058107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239447" y="2754225"/>
            <a:ext cx="947153" cy="904105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8" name="Прямоугольник 87"/>
          <p:cNvSpPr/>
          <p:nvPr/>
        </p:nvSpPr>
        <p:spPr>
          <a:xfrm>
            <a:off x="1453178" y="1889210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11</a:t>
            </a:r>
            <a:r>
              <a:rPr lang="en-US" dirty="0">
                <a:solidFill>
                  <a:srgbClr val="C00000"/>
                </a:solidFill>
                <a:latin typeface="Bahnschrift SemiBold SemiConden" pitchFamily="34" charset="0"/>
              </a:rPr>
              <a:t> </a:t>
            </a:r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ой</a:t>
            </a:r>
            <a:endParaRPr lang="ru-RU" dirty="0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483410" y="2176938"/>
            <a:ext cx="1097058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Соф жорий қиймат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NPV)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547244" y="2481877"/>
            <a:ext cx="8755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2.0 млрд</a:t>
            </a:r>
          </a:p>
          <a:p>
            <a:r>
              <a:rPr lang="uz-Cyrl-UZ" sz="1600" dirty="0">
                <a:solidFill>
                  <a:srgbClr val="C00000"/>
                </a:solidFill>
                <a:latin typeface="Bahnschrift SemiBold SemiConden" pitchFamily="34" charset="0"/>
              </a:rPr>
              <a:t>     сўм</a:t>
            </a:r>
            <a:endParaRPr lang="ru-RU" sz="1600" dirty="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872932" y="2028250"/>
            <a:ext cx="1158135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100" b="1" dirty="0">
                <a:solidFill>
                  <a:schemeClr val="bg1"/>
                </a:solidFill>
                <a:cs typeface="Arial" pitchFamily="34" charset="0"/>
              </a:rPr>
              <a:t>Ички даромадлилик даражаси(</a:t>
            </a:r>
            <a:r>
              <a:rPr lang="en-US" altLang="ko-KR" sz="1100" b="1" dirty="0">
                <a:solidFill>
                  <a:schemeClr val="bg1"/>
                </a:solidFill>
                <a:cs typeface="Arial" pitchFamily="34" charset="0"/>
              </a:rPr>
              <a:t>IRR)</a:t>
            </a:r>
            <a:endParaRPr lang="ko-KR" altLang="en-US" sz="11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2147446" y="2566543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131%</a:t>
            </a:r>
            <a:endParaRPr lang="ru-RU" dirty="0"/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188654" y="2841539"/>
            <a:ext cx="1112677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200" b="1" dirty="0">
                <a:solidFill>
                  <a:schemeClr val="bg1"/>
                </a:solidFill>
                <a:cs typeface="Arial" pitchFamily="34" charset="0"/>
              </a:rPr>
              <a:t>Инвестиция қайтими (</a:t>
            </a:r>
            <a:r>
              <a:rPr lang="en-US" altLang="ko-KR" sz="1200" b="1" dirty="0">
                <a:solidFill>
                  <a:schemeClr val="bg1"/>
                </a:solidFill>
                <a:cs typeface="Arial" pitchFamily="34" charset="0"/>
              </a:rPr>
              <a:t>ROI)</a:t>
            </a:r>
            <a:endParaRPr lang="ko-KR" altLang="en-US" sz="12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1319336" y="3248145"/>
            <a:ext cx="7168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40.0%</a:t>
            </a:r>
            <a:endParaRPr lang="ru-RU" dirty="0"/>
          </a:p>
        </p:txBody>
      </p:sp>
      <p:sp>
        <p:nvSpPr>
          <p:cNvPr id="96" name="object 17"/>
          <p:cNvSpPr/>
          <p:nvPr/>
        </p:nvSpPr>
        <p:spPr>
          <a:xfrm>
            <a:off x="9237133" y="4130849"/>
            <a:ext cx="2904066" cy="2590801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7" name="object 17"/>
          <p:cNvSpPr/>
          <p:nvPr/>
        </p:nvSpPr>
        <p:spPr>
          <a:xfrm>
            <a:off x="9170272" y="905933"/>
            <a:ext cx="3021727" cy="3124200"/>
          </a:xfrm>
          <a:custGeom>
            <a:avLst/>
            <a:gdLst/>
            <a:ahLst/>
            <a:cxnLst/>
            <a:rect l="l" t="t" r="r" b="b"/>
            <a:pathLst>
              <a:path w="5380355" h="1421129">
                <a:moveTo>
                  <a:pt x="5243863" y="0"/>
                </a:moveTo>
                <a:lnTo>
                  <a:pt x="136177" y="0"/>
                </a:lnTo>
                <a:lnTo>
                  <a:pt x="133750" y="21"/>
                </a:lnTo>
                <a:lnTo>
                  <a:pt x="91505" y="7571"/>
                </a:lnTo>
                <a:lnTo>
                  <a:pt x="54793" y="27176"/>
                </a:lnTo>
                <a:lnTo>
                  <a:pt x="25828" y="56622"/>
                </a:lnTo>
                <a:lnTo>
                  <a:pt x="6826" y="93694"/>
                </a:lnTo>
                <a:lnTo>
                  <a:pt x="0" y="136177"/>
                </a:lnTo>
                <a:lnTo>
                  <a:pt x="21" y="1287144"/>
                </a:lnTo>
                <a:lnTo>
                  <a:pt x="7572" y="1329389"/>
                </a:lnTo>
                <a:lnTo>
                  <a:pt x="27179" y="1366101"/>
                </a:lnTo>
                <a:lnTo>
                  <a:pt x="56627" y="1395066"/>
                </a:lnTo>
                <a:lnTo>
                  <a:pt x="93698" y="1414068"/>
                </a:lnTo>
                <a:lnTo>
                  <a:pt x="136177" y="1420895"/>
                </a:lnTo>
                <a:lnTo>
                  <a:pt x="5246289" y="1420873"/>
                </a:lnTo>
                <a:lnTo>
                  <a:pt x="5288529" y="1413322"/>
                </a:lnTo>
                <a:lnTo>
                  <a:pt x="5325241" y="1393715"/>
                </a:lnTo>
                <a:lnTo>
                  <a:pt x="5354208" y="1364267"/>
                </a:lnTo>
                <a:lnTo>
                  <a:pt x="5373213" y="1327196"/>
                </a:lnTo>
                <a:lnTo>
                  <a:pt x="5380040" y="1284717"/>
                </a:lnTo>
                <a:lnTo>
                  <a:pt x="5380019" y="133751"/>
                </a:lnTo>
                <a:lnTo>
                  <a:pt x="5372469" y="91511"/>
                </a:lnTo>
                <a:lnTo>
                  <a:pt x="5352864" y="54799"/>
                </a:lnTo>
                <a:lnTo>
                  <a:pt x="5323419" y="25832"/>
                </a:lnTo>
                <a:lnTo>
                  <a:pt x="5286347" y="6827"/>
                </a:lnTo>
                <a:lnTo>
                  <a:pt x="5243863" y="0"/>
                </a:lnTo>
                <a:close/>
              </a:path>
            </a:pathLst>
          </a:custGeom>
          <a:solidFill>
            <a:srgbClr val="0029AC"/>
          </a:solidFill>
        </p:spPr>
        <p:txBody>
          <a:bodyPr lIns="0" tIns="0" rIns="0" bIns="0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sz="1092">
              <a:latin typeface="+mn-lt"/>
              <a:cs typeface="+mn-cs"/>
            </a:endParaRPr>
          </a:p>
        </p:txBody>
      </p:sp>
      <p:sp>
        <p:nvSpPr>
          <p:cNvPr id="98" name="object 25"/>
          <p:cNvSpPr/>
          <p:nvPr/>
        </p:nvSpPr>
        <p:spPr>
          <a:xfrm>
            <a:off x="9276471" y="1289909"/>
            <a:ext cx="2805461" cy="2621691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9165564" y="953211"/>
            <a:ext cx="3026436" cy="30777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algn="ctr"/>
            <a:r>
              <a:rPr lang="uz-Cyrl-UZ" sz="1400" dirty="0">
                <a:solidFill>
                  <a:schemeClr val="bg1"/>
                </a:solidFill>
                <a:latin typeface="Bahnschrift SemiBold SemiConden" pitchFamily="34" charset="0"/>
              </a:rPr>
              <a:t>Лойиҳанинг харажатлар тақсимоти</a:t>
            </a:r>
            <a:endParaRPr lang="ru-RU" sz="1400" dirty="0">
              <a:solidFill>
                <a:schemeClr val="bg1"/>
              </a:solidFill>
              <a:latin typeface="Bahnschrift SemiBold SemiConden" pitchFamily="34" charset="0"/>
            </a:endParaRPr>
          </a:p>
        </p:txBody>
      </p:sp>
      <p:sp>
        <p:nvSpPr>
          <p:cNvPr id="101" name="object 25"/>
          <p:cNvSpPr/>
          <p:nvPr/>
        </p:nvSpPr>
        <p:spPr>
          <a:xfrm>
            <a:off x="9325082" y="4277333"/>
            <a:ext cx="2751669" cy="2368117"/>
          </a:xfrm>
          <a:custGeom>
            <a:avLst/>
            <a:gdLst/>
            <a:ahLst/>
            <a:cxnLst/>
            <a:rect l="l" t="t" r="r" b="b"/>
            <a:pathLst>
              <a:path w="3255644" h="2129154">
                <a:moveTo>
                  <a:pt x="3129493" y="0"/>
                </a:moveTo>
                <a:lnTo>
                  <a:pt x="125650" y="0"/>
                </a:lnTo>
                <a:lnTo>
                  <a:pt x="111158" y="836"/>
                </a:lnTo>
                <a:lnTo>
                  <a:pt x="70590" y="12785"/>
                </a:lnTo>
                <a:lnTo>
                  <a:pt x="36949" y="36869"/>
                </a:lnTo>
                <a:lnTo>
                  <a:pt x="12835" y="70488"/>
                </a:lnTo>
                <a:lnTo>
                  <a:pt x="850" y="111041"/>
                </a:lnTo>
                <a:lnTo>
                  <a:pt x="0" y="125650"/>
                </a:lnTo>
                <a:lnTo>
                  <a:pt x="830" y="2003341"/>
                </a:lnTo>
                <a:lnTo>
                  <a:pt x="7326" y="2045519"/>
                </a:lnTo>
                <a:lnTo>
                  <a:pt x="27655" y="2081758"/>
                </a:lnTo>
                <a:lnTo>
                  <a:pt x="58385" y="2109336"/>
                </a:lnTo>
                <a:lnTo>
                  <a:pt x="96915" y="2125654"/>
                </a:lnTo>
                <a:lnTo>
                  <a:pt x="125650" y="2128991"/>
                </a:lnTo>
                <a:lnTo>
                  <a:pt x="3143984" y="2128154"/>
                </a:lnTo>
                <a:lnTo>
                  <a:pt x="3184550" y="2116204"/>
                </a:lnTo>
                <a:lnTo>
                  <a:pt x="3218192" y="2092119"/>
                </a:lnTo>
                <a:lnTo>
                  <a:pt x="3242307" y="2058500"/>
                </a:lnTo>
                <a:lnTo>
                  <a:pt x="3254293" y="2017949"/>
                </a:lnTo>
                <a:lnTo>
                  <a:pt x="3255144" y="2003341"/>
                </a:lnTo>
                <a:lnTo>
                  <a:pt x="3254313" y="125650"/>
                </a:lnTo>
                <a:lnTo>
                  <a:pt x="3247818" y="83473"/>
                </a:lnTo>
                <a:lnTo>
                  <a:pt x="3227489" y="47234"/>
                </a:lnTo>
                <a:lnTo>
                  <a:pt x="3196759" y="19655"/>
                </a:lnTo>
                <a:lnTo>
                  <a:pt x="3158229" y="3337"/>
                </a:lnTo>
                <a:lnTo>
                  <a:pt x="3129493" y="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txBody>
          <a:bodyPr lIns="0" tIns="0" rIns="0" bIns="0"/>
          <a:lstStyle/>
          <a:p>
            <a:pPr algn="ctr">
              <a:defRPr/>
            </a:pPr>
            <a:endParaRPr lang="en-US" sz="1100" b="1" i="1" dirty="0">
              <a:cs typeface="Arial" charset="0"/>
            </a:endParaRPr>
          </a:p>
        </p:txBody>
      </p:sp>
      <p:sp>
        <p:nvSpPr>
          <p:cNvPr id="105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10281455" y="1427627"/>
            <a:ext cx="947153" cy="1046682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10153328" y="1604918"/>
            <a:ext cx="1175069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Бино қуриш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07" name="Round Single Corner Rectangle 52">
            <a:extLst>
              <a:ext uri="{FF2B5EF4-FFF2-40B4-BE49-F238E27FC236}">
                <a16:creationId xmlns:a16="http://schemas.microsoft.com/office/drawing/2014/main" id="{7A1F976B-7BE1-4648-8AFC-4A2E478F4057}"/>
              </a:ext>
            </a:extLst>
          </p:cNvPr>
          <p:cNvSpPr/>
          <p:nvPr/>
        </p:nvSpPr>
        <p:spPr>
          <a:xfrm rot="18900000">
            <a:off x="9554232" y="2126476"/>
            <a:ext cx="947153" cy="1073200"/>
          </a:xfrm>
          <a:prstGeom prst="round1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6" name="Прямоугольник 115"/>
          <p:cNvSpPr/>
          <p:nvPr/>
        </p:nvSpPr>
        <p:spPr>
          <a:xfrm>
            <a:off x="10317777" y="1804543"/>
            <a:ext cx="11047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249,9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сўм</a:t>
            </a:r>
            <a:endParaRPr lang="ru-RU" dirty="0"/>
          </a:p>
        </p:txBody>
      </p:sp>
      <p:sp>
        <p:nvSpPr>
          <p:cNvPr id="117" name="TextBox 116">
            <a:extLst>
              <a:ext uri="{FF2B5EF4-FFF2-40B4-BE49-F238E27FC236}">
                <a16:creationId xmlns:a16="http://schemas.microsoft.com/office/drawing/2014/main" id="{CD2DC512-B81E-421F-BDF3-0691CFAE5A9D}"/>
              </a:ext>
            </a:extLst>
          </p:cNvPr>
          <p:cNvSpPr txBox="1"/>
          <p:nvPr/>
        </p:nvSpPr>
        <p:spPr>
          <a:xfrm>
            <a:off x="9423400" y="2265317"/>
            <a:ext cx="1134533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uz-Cyrl-UZ" altLang="ko-KR" sz="1400" b="1" dirty="0">
                <a:solidFill>
                  <a:schemeClr val="bg1"/>
                </a:solidFill>
                <a:cs typeface="Arial" pitchFamily="34" charset="0"/>
              </a:rPr>
              <a:t>Ускуналар</a:t>
            </a:r>
            <a:endParaRPr lang="ko-KR" altLang="en-US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24" name="Прямоугольник 123"/>
          <p:cNvSpPr/>
          <p:nvPr/>
        </p:nvSpPr>
        <p:spPr>
          <a:xfrm>
            <a:off x="9547308" y="2481876"/>
            <a:ext cx="10727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250,1 млн.</a:t>
            </a:r>
          </a:p>
          <a:p>
            <a:r>
              <a:rPr lang="uz-Cyrl-UZ" dirty="0">
                <a:solidFill>
                  <a:srgbClr val="C00000"/>
                </a:solidFill>
                <a:latin typeface="Bahnschrift SemiBold SemiConden" pitchFamily="34" charset="0"/>
              </a:rPr>
              <a:t>   сўм</a:t>
            </a:r>
            <a:endParaRPr lang="ru-RU" dirty="0"/>
          </a:p>
        </p:txBody>
      </p:sp>
      <p:pic>
        <p:nvPicPr>
          <p:cNvPr id="91" name="Picture 5"/>
          <p:cNvPicPr/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2853" y="2473671"/>
            <a:ext cx="1475086" cy="116565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" name="Рисунок 10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5941" y="1703067"/>
            <a:ext cx="1355396" cy="113312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3" name="Рисунок 10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5543" y="3185873"/>
            <a:ext cx="1554170" cy="99002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3" name="Picture 4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709" y="4531933"/>
            <a:ext cx="2482204" cy="17016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9" name="Picture 2"/>
          <p:cNvPicPr/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51676" y="4665824"/>
            <a:ext cx="2529673" cy="15423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456115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5267</TotalTime>
  <Words>171</Words>
  <Application>Microsoft Office PowerPoint</Application>
  <PresentationFormat>Widescreen</PresentationFormat>
  <Paragraphs>54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Bahnschrift SemiBold SemiConden</vt:lpstr>
      <vt:lpstr>Calibri</vt:lpstr>
      <vt:lpstr>Calibri Light</vt:lpstr>
      <vt:lpstr>Times New Roman</vt:lpstr>
      <vt:lpstr>Тема Office</vt:lpstr>
      <vt:lpstr>PowerPoint Presentation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Руслан Халилов</dc:creator>
  <cp:lastModifiedBy>Пользователь Windows</cp:lastModifiedBy>
  <cp:revision>454</cp:revision>
  <dcterms:created xsi:type="dcterms:W3CDTF">2020-12-11T07:51:35Z</dcterms:created>
  <dcterms:modified xsi:type="dcterms:W3CDTF">2021-08-03T13:56:10Z</dcterms:modified>
</cp:coreProperties>
</file>